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76" r:id="rId6"/>
    <p:sldId id="261" r:id="rId7"/>
    <p:sldId id="268" r:id="rId8"/>
    <p:sldId id="264" r:id="rId9"/>
    <p:sldId id="266" r:id="rId10"/>
    <p:sldId id="277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02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5AE30-411B-4896-B4B5-5FAF78FDE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749625-8D49-4A2A-9A87-89ABC9943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DFFE7-52F0-406F-BDD1-AB4147B0F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21DD-ECD6-4F13-B1A6-593756D0939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8FA4F-4297-487F-849B-B0DE11C2D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27516-241F-4146-B4A6-1ABAB5D44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378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8EE34-72FE-4343-AFF9-12F7992E1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7689A9-3CB3-4A2A-931E-89DBF09A8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58128-2F72-4FA5-B0A7-F226D14DF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21DD-ECD6-4F13-B1A6-593756D0939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AB0225-F5B5-40E5-867C-A0EC2F250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B01BD-8EBC-484E-A36A-0624EEA45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09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4954B4-F21C-4869-BD97-4812027BC8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92F9EC-7E2A-4263-B0F0-564E6806E6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3F30C-DC42-43FE-8BD1-AE89F42F4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21DD-ECD6-4F13-B1A6-593756D0939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89851-60C7-400A-BD8E-926FDAAEE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63E7F-770D-487E-94AC-3B566A81B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81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4B45B-62EF-4668-9F43-8087CBAF3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5440E-2F40-474F-ABC0-01192FB86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352E9-5876-4627-9AC1-97688024A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21DD-ECD6-4F13-B1A6-593756D0939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28F8B-A94F-4F45-AF96-5BF3E230A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6E952-103F-42B3-8B52-86837473C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76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09EA6-23A3-4E1A-B764-484F89BB2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C9A4B5-A817-4B3F-99BA-D03E4297F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13650-44C6-4FB2-8606-6E5904F15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21DD-ECD6-4F13-B1A6-593756D0939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E474D-B8DF-417D-8DE5-84C6A3B43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3FA70-1CB0-40BC-B2AD-994477B79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05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C263C-3D44-4B9F-B55A-DDD3845B9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E6DC-0769-4CDF-9586-48D81E3537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5BDA82-22BD-4922-992B-B8FB5DB28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27536-B957-423A-9765-994FF17C8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21DD-ECD6-4F13-B1A6-593756D0939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F0DEB-3502-4ED8-A8C6-310BCA902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882A8A-6D5E-4A64-B3F6-12DB9F679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279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526E7-E7D7-4425-B178-74E15F96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4DBD1-AB00-4358-86C9-9FD8056F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D31A0-CFA9-4E43-88AF-F6AB6D73C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CA3DB-8BFB-40D0-8DF0-95C79E2841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68013E-DBC4-45E5-B8EF-426644D769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FD18BB-2A20-4F0D-AD75-076F9B602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21DD-ECD6-4F13-B1A6-593756D0939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27BC22-77EC-456C-B6C5-959411B9D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E7BA38-3372-4743-9C4F-92D4BE66F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430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82B3F-26C3-4625-92C9-98542C3F1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BF73C4-E969-4779-B910-EE72DB8AA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21DD-ECD6-4F13-B1A6-593756D0939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83F3E3-4A00-4B1E-9F5B-03A946EFA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0D7CD6-BA59-4679-84DE-D4B61692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66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F97270-C183-4D79-90E2-B6BFDB3E0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21DD-ECD6-4F13-B1A6-593756D0939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1CA44C-E0CC-49C0-B98C-4960429E9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4D7CE3-FEF9-4751-A242-94913E7EE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07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A76C0-7F5D-4D82-803D-B4A22A32D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BC8E7-CC08-49BF-AA3D-631BF7992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5A4682-8448-4DFC-AB5A-C0CBA98F8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72AA-F4F5-4409-A3BB-50A74A4A4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21DD-ECD6-4F13-B1A6-593756D0939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431BFB-0510-49D4-A184-11E042426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2FCFA-439B-4611-AA5A-4551A7D0D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27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E13B5-076F-49DF-9D4B-9EC73F3BD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0B1B2F-433C-45C1-BA94-57C889781B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46E142-9EF6-429F-B1A1-35598CC0D9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F4BEC1-34F5-4D6A-8211-1D5EC91F7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21DD-ECD6-4F13-B1A6-593756D0939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9E8167-7848-4F33-9353-6A9F26AF2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B32B3-6587-4070-B29E-65849FAB4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43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56730F-25F1-4C3A-AE4B-B9C07737B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2413D-049F-4D77-AD72-9AEA18B09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5436C-7990-46B5-AC9E-6E1DA8A979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A21DD-ECD6-4F13-B1A6-593756D09399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77088-01E8-4178-BADA-23333ED42C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868D0-DFE0-4CAE-B6FB-9EF541BBA6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A48D6-65E6-42F6-B6B0-2629BAD38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09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.slidesharecdn.com/lesson1-151122163607-lva1-app6892/95/lesson-1-linguistics-and-applied-linguistics-2-38-638.jpg?cb=1448210289" TargetMode="External"/><Relationship Id="rId2" Type="http://schemas.openxmlformats.org/officeDocument/2006/relationships/hyperlink" Target="https://image.slidesharecdn.com/lesson1-151122163607-lva1-app6892/95/lesson-1-linguistics-and-applied-linguistics-2-37-638.jpg?cb=1448210289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pper_class" TargetMode="External"/><Relationship Id="rId2" Type="http://schemas.openxmlformats.org/officeDocument/2006/relationships/hyperlink" Target="https://en.wikipedia.org/wiki/Sociolinguistic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ckney_accent" TargetMode="External"/><Relationship Id="rId2" Type="http://schemas.openxmlformats.org/officeDocument/2006/relationships/hyperlink" Target="https://en.wikipedia.org/wiki/New_England_English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3B0C673-56CE-45DD-AA03-6C7E50CEB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55912"/>
            <a:ext cx="9144000" cy="3678238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C975DF1-8231-4483-A685-FF1CFA2AC7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418" y="0"/>
            <a:ext cx="9144000" cy="1333503"/>
          </a:xfrm>
        </p:spPr>
        <p:txBody>
          <a:bodyPr>
            <a:normAutofit fontScale="90000"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9675" algn="l"/>
              </a:tabLst>
              <a:defRPr sz="2400">
                <a:cs typeface="+mj-cs"/>
              </a:defRPr>
            </a:lvl1pPr>
          </a:lstStyle>
          <a:p>
            <a:pPr algn="ctr">
              <a:spcAft>
                <a:spcPts val="0"/>
              </a:spcAft>
              <a:tabLst>
                <a:tab pos="1209675" algn="l"/>
              </a:tabLst>
            </a:pPr>
            <a:r>
              <a:rPr lang="ar-EG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EG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جامعة بنها</a:t>
            </a:r>
            <a:br>
              <a:rPr lang="ar-EG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EG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كلية الاداب</a:t>
            </a:r>
            <a:br>
              <a:rPr lang="ar-EG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ar-EG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قسم اللغة الانجليزية</a:t>
            </a:r>
            <a:br>
              <a:rPr lang="ar-EG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5" descr="شعار الجامعة ألوان">
            <a:extLst>
              <a:ext uri="{FF2B5EF4-FFF2-40B4-BE49-F238E27FC236}">
                <a16:creationId xmlns:a16="http://schemas.microsoft.com/office/drawing/2014/main" id="{27D54B29-A58A-49D2-8430-64F94057218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418" y="571502"/>
            <a:ext cx="1104900" cy="609600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AD1A9B4-5935-4363-9861-7943E40F37A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247" y="482602"/>
            <a:ext cx="1029335" cy="6985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7D93CE7-4327-4E18-B1E2-AE491E7E179C}"/>
              </a:ext>
            </a:extLst>
          </p:cNvPr>
          <p:cNvSpPr/>
          <p:nvPr/>
        </p:nvSpPr>
        <p:spPr>
          <a:xfrm>
            <a:off x="3048000" y="2305616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tabLst>
                <a:tab pos="1209675" algn="l"/>
              </a:tabLst>
            </a:pPr>
            <a:r>
              <a:rPr lang="ar-EG" sz="4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الفرقة ثالثة</a:t>
            </a:r>
          </a:p>
          <a:p>
            <a:pPr lvl="0" algn="ctr">
              <a:tabLst>
                <a:tab pos="1209675" algn="l"/>
              </a:tabLst>
            </a:pPr>
            <a:r>
              <a:rPr lang="ar-EG" sz="4000" b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كلية التربية</a:t>
            </a:r>
            <a:endParaRPr lang="ar-EG" sz="40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tabLst>
                <a:tab pos="1209675" algn="l"/>
              </a:tabLst>
            </a:pPr>
            <a:r>
              <a:rPr lang="en-GB" sz="4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مادة</a:t>
            </a:r>
            <a:r>
              <a:rPr lang="en-GB" sz="4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4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اللغويات</a:t>
            </a:r>
            <a:r>
              <a:rPr lang="en-GB" sz="4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4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التطبيقية</a:t>
            </a:r>
            <a:endParaRPr lang="ar-EG" sz="40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tabLst>
                <a:tab pos="1209675" algn="l"/>
              </a:tabLst>
            </a:pPr>
            <a:r>
              <a:rPr lang="ar-EG" sz="4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أ.د. نازك محمد عبد اللطيف</a:t>
            </a:r>
          </a:p>
          <a:p>
            <a:pPr algn="ctr">
              <a:tabLst>
                <a:tab pos="1209675" algn="l"/>
              </a:tabLst>
            </a:pPr>
            <a:r>
              <a:rPr lang="ar-EG" sz="4000" b="1" dirty="0">
                <a:solidFill>
                  <a:srgbClr val="0070C0"/>
                </a:solidFill>
              </a:rPr>
              <a:t>خطة المنهج</a:t>
            </a:r>
          </a:p>
          <a:p>
            <a:pPr lvl="0" algn="ctr">
              <a:tabLst>
                <a:tab pos="1209675" algn="l"/>
              </a:tabLst>
            </a:pPr>
            <a:endParaRPr lang="ar-EG" sz="40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68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E414C-49D2-44B4-B861-75D167BF8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4480"/>
            <a:ext cx="10515600" cy="603504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lvl="0"/>
            <a:r>
              <a:rPr lang="en-GB" b="1" dirty="0"/>
              <a:t>4.</a:t>
            </a:r>
            <a:r>
              <a:rPr lang="en-GB" sz="3200" b="1" dirty="0"/>
              <a:t>Applied linguistics’ main ……and sociology.</a:t>
            </a:r>
          </a:p>
          <a:p>
            <a:pPr lvl="0"/>
            <a:r>
              <a:rPr lang="en-GB" sz="3200" b="1" dirty="0"/>
              <a:t>8. Applied linguistics is not ……AL research. </a:t>
            </a:r>
          </a:p>
          <a:p>
            <a:pPr lvl="0"/>
            <a:r>
              <a:rPr lang="en-GB" sz="3200" b="1" dirty="0"/>
              <a:t>Applied linguistics ……. are ‘applied linguistics’</a:t>
            </a:r>
          </a:p>
          <a:p>
            <a:pPr lvl="0"/>
            <a:r>
              <a:rPr lang="en-GB" sz="3200" b="1" dirty="0"/>
              <a:t>The International Association ……. work on these problems </a:t>
            </a:r>
          </a:p>
          <a:p>
            <a:r>
              <a:rPr lang="en-GB" sz="3200" b="1" dirty="0"/>
              <a:t> -The problem-solving………complex and multi-faceted. </a:t>
            </a:r>
          </a:p>
          <a:p>
            <a:r>
              <a:rPr lang="en-GB" sz="3200" b="1" i="1" dirty="0"/>
              <a:t>-Sheer description of any area of language is not Applied Linguistics as such but descriptive linguistics</a:t>
            </a:r>
            <a:r>
              <a:rPr lang="en-GB" sz="3200" b="1" dirty="0"/>
              <a:t>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71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1740C-8290-4899-B45E-355C0F83E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" y="162560"/>
            <a:ext cx="11948160" cy="6695439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ar-EG" sz="4600" b="1" dirty="0">
                <a:solidFill>
                  <a:srgbClr val="C00000"/>
                </a:solidFill>
              </a:rPr>
              <a:t>المحاضرة الرابعة</a:t>
            </a:r>
          </a:p>
          <a:p>
            <a:pPr marL="0" indent="0" algn="ctr">
              <a:buNone/>
            </a:pPr>
            <a:r>
              <a:rPr lang="ar-EG" b="1" dirty="0">
                <a:solidFill>
                  <a:srgbClr val="0070C0"/>
                </a:solidFill>
              </a:rPr>
              <a:t>الكتاب ص 51-59</a:t>
            </a:r>
          </a:p>
          <a:p>
            <a:pPr>
              <a:buFontTx/>
              <a:buChar char="-"/>
            </a:pPr>
            <a:r>
              <a:rPr lang="en-GB" b="1" dirty="0"/>
              <a:t>1.4.6. Applied Linguistics as a Problem-solving Approach </a:t>
            </a:r>
            <a:r>
              <a:rPr lang="en-GB" b="1" dirty="0">
                <a:solidFill>
                  <a:srgbClr val="0070C0"/>
                </a:solidFill>
              </a:rPr>
              <a:t>See the book Page 49-54</a:t>
            </a:r>
          </a:p>
          <a:p>
            <a:pPr>
              <a:buFontTx/>
              <a:buChar char="-"/>
            </a:pPr>
            <a:r>
              <a:rPr lang="en-GB" b="1" dirty="0"/>
              <a:t>Applied Linguists have to be clear that they are solving problems </a:t>
            </a:r>
            <a:r>
              <a:rPr lang="en-GB" b="1" u="sng" dirty="0"/>
              <a:t>within</a:t>
            </a:r>
            <a:r>
              <a:rPr lang="en-GB" b="1" dirty="0"/>
              <a:t> an area of language use. </a:t>
            </a:r>
          </a:p>
          <a:p>
            <a:pPr>
              <a:buFontTx/>
              <a:buChar char="-"/>
            </a:pPr>
            <a:r>
              <a:rPr lang="en-GB" b="1" dirty="0"/>
              <a:t>The problem-solving successes ……. language teaching.</a:t>
            </a:r>
          </a:p>
          <a:p>
            <a:pPr>
              <a:buFontTx/>
              <a:buChar char="-"/>
            </a:pPr>
            <a:r>
              <a:rPr lang="en-GB" b="1" dirty="0"/>
              <a:t>1. </a:t>
            </a:r>
            <a:r>
              <a:rPr lang="en-GB" b="1" i="1" dirty="0"/>
              <a:t>The Applied Linguist is a Jack ……</a:t>
            </a:r>
            <a:r>
              <a:rPr lang="en-GB" b="1" dirty="0"/>
              <a:t>to their concerns.</a:t>
            </a:r>
          </a:p>
          <a:p>
            <a:pPr>
              <a:buFontTx/>
              <a:buChar char="-"/>
            </a:pPr>
            <a:r>
              <a:rPr lang="en-GB" b="1" dirty="0"/>
              <a:t>2. </a:t>
            </a:r>
            <a:r>
              <a:rPr lang="en-GB" b="1" i="1" dirty="0"/>
              <a:t>The Applied Linguist is a go-between……..</a:t>
            </a:r>
            <a:r>
              <a:rPr lang="en-GB" b="1" dirty="0"/>
              <a:t> multi-faceted. </a:t>
            </a:r>
          </a:p>
          <a:p>
            <a:pPr>
              <a:buFontTx/>
              <a:buChar char="-"/>
            </a:pPr>
            <a:r>
              <a:rPr lang="en-GB" b="1" i="1" dirty="0"/>
              <a:t>Sheer description ….. descriptive linguistics</a:t>
            </a:r>
            <a:r>
              <a:rPr lang="en-GB" b="1" dirty="0"/>
              <a:t>. </a:t>
            </a:r>
          </a:p>
          <a:p>
            <a:pPr>
              <a:buFontTx/>
              <a:buChar char="-"/>
            </a:pPr>
            <a:r>
              <a:rPr lang="en-GB" b="1" dirty="0"/>
              <a:t>1.5. DIFFERENCE BETWEEN LINGUISTICS AND APPLIED LINGUISTICS : </a:t>
            </a:r>
          </a:p>
          <a:p>
            <a:pPr>
              <a:buFontTx/>
              <a:buChar char="-"/>
            </a:pPr>
            <a:r>
              <a:rPr lang="en-GB" b="1" dirty="0"/>
              <a:t>1.  </a:t>
            </a:r>
            <a:r>
              <a:rPr lang="en-GB" b="1" u="sng" dirty="0"/>
              <a:t>Linguistics</a:t>
            </a:r>
            <a:r>
              <a:rPr lang="en-GB" b="1" dirty="0"/>
              <a:t> is …….. communication. </a:t>
            </a:r>
          </a:p>
          <a:p>
            <a:pPr>
              <a:buFontTx/>
              <a:buChar char="-"/>
            </a:pPr>
            <a:r>
              <a:rPr lang="en-GB" b="1" dirty="0"/>
              <a:t>2. </a:t>
            </a:r>
            <a:r>
              <a:rPr lang="en-GB" b="1" u="sng" dirty="0"/>
              <a:t>Linguistics</a:t>
            </a:r>
            <a:r>
              <a:rPr lang="en-GB" b="1" dirty="0"/>
              <a:t> is a …….. concrete speech situation . </a:t>
            </a:r>
            <a:endParaRPr lang="ar-EG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/>
              <a:t>-How Linguistics is related…. (Discourse Analysis).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/>
              <a:t>-5. </a:t>
            </a:r>
            <a:r>
              <a:rPr lang="en-GB" b="1" u="sng" dirty="0"/>
              <a:t>Elementary ….</a:t>
            </a:r>
            <a:r>
              <a:rPr lang="en-GB" b="1" dirty="0"/>
              <a:t> and speech.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/>
              <a:t>-6. </a:t>
            </a:r>
            <a:r>
              <a:rPr lang="en-GB" b="1" u="sng" dirty="0"/>
              <a:t>The secondary ……. </a:t>
            </a:r>
            <a:r>
              <a:rPr lang="en-GB" b="1" dirty="0"/>
              <a:t>and phonology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/>
              <a:t>8. </a:t>
            </a:r>
            <a:r>
              <a:rPr lang="en-GB" b="1" u="sng" dirty="0"/>
              <a:t>The </a:t>
            </a:r>
            <a:r>
              <a:rPr lang="en-GB" b="1" u="sng" dirty="0" err="1"/>
              <a:t>Antropologist</a:t>
            </a:r>
            <a:r>
              <a:rPr lang="en-GB" b="1" dirty="0"/>
              <a:t>: ……culture.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u="sng" dirty="0">
                <a:hlinkClick r:id="rId2" tooltip="Psychologist:&#10;• Language is a necessary means for understan..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9.</a:t>
            </a:r>
            <a:r>
              <a:rPr lang="en-GB" b="1" dirty="0"/>
              <a:t> </a:t>
            </a:r>
            <a:r>
              <a:rPr lang="en-GB" b="1" u="sng" dirty="0"/>
              <a:t>The Psychologist</a:t>
            </a:r>
            <a:r>
              <a:rPr lang="en-GB" b="1" dirty="0"/>
              <a:t>: ……. behaviour ( </a:t>
            </a:r>
            <a:r>
              <a:rPr lang="en-GB" b="1" dirty="0" err="1"/>
              <a:t>psycholonguistics</a:t>
            </a:r>
            <a:r>
              <a:rPr lang="en-GB" b="1" dirty="0"/>
              <a:t>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u="sng" dirty="0">
                <a:hlinkClick r:id="rId3" tooltip="Sociologist / Sociolinguist:&#10;Language is a guide to social ..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10.</a:t>
            </a:r>
            <a:r>
              <a:rPr lang="en-GB" b="1" dirty="0"/>
              <a:t> </a:t>
            </a:r>
            <a:r>
              <a:rPr lang="en-GB" b="1" u="sng" dirty="0"/>
              <a:t>The Sociologist</a:t>
            </a:r>
            <a:r>
              <a:rPr lang="en-GB" b="1" dirty="0"/>
              <a:t> ……. terminology.</a:t>
            </a:r>
          </a:p>
          <a:p>
            <a:pPr>
              <a:buFontTx/>
              <a:buChar char="-"/>
            </a:pPr>
            <a:endParaRPr lang="en-GB" b="1" dirty="0"/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6000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92EA9-B3BE-47C4-B4E7-32BB53532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"/>
            <a:ext cx="10515600" cy="64008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ar-EG" sz="3600" b="1" dirty="0">
                <a:solidFill>
                  <a:srgbClr val="C00000"/>
                </a:solidFill>
              </a:rPr>
              <a:t>المحاضرة الخامسة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ar-EG" sz="3600" b="1" dirty="0">
                <a:solidFill>
                  <a:srgbClr val="0070C0"/>
                </a:solidFill>
              </a:rPr>
              <a:t>الكتاب ص 56-64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3600" b="1" dirty="0"/>
              <a:t>Language variation  </a:t>
            </a:r>
            <a:r>
              <a:rPr lang="en-GB" sz="3600" b="1" dirty="0">
                <a:solidFill>
                  <a:srgbClr val="0070C0"/>
                </a:solidFill>
              </a:rPr>
              <a:t>See the book page 56- </a:t>
            </a:r>
            <a:r>
              <a:rPr lang="ar-EG" sz="3600" b="1" dirty="0">
                <a:solidFill>
                  <a:srgbClr val="0070C0"/>
                </a:solidFill>
              </a:rPr>
              <a:t>64</a:t>
            </a:r>
            <a:endParaRPr lang="en-GB" sz="3600" b="1" dirty="0">
              <a:solidFill>
                <a:srgbClr val="0070C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600" b="1" dirty="0"/>
              <a:t> -2.1. Factors for Language Variation</a:t>
            </a:r>
            <a:endParaRPr lang="en-GB" sz="3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600" dirty="0"/>
              <a:t>-One side of ….. change.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600" dirty="0"/>
              <a:t>-</a:t>
            </a:r>
            <a:r>
              <a:rPr lang="en-GB" sz="3600" b="1" dirty="0"/>
              <a:t>(</a:t>
            </a:r>
            <a:r>
              <a:rPr lang="en-GB" sz="3600" b="1" dirty="0" err="1"/>
              <a:t>i</a:t>
            </a:r>
            <a:r>
              <a:rPr lang="en-GB" sz="3600" b="1" dirty="0"/>
              <a:t>) Settlement: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600" dirty="0"/>
              <a:t>Settlement generally ……. social groupings.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600" b="1" dirty="0"/>
              <a:t>(ii) Geographical Factors: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600" dirty="0"/>
              <a:t> - Geography plays a role in the development of dialects. ... is face-to-face interaction,</a:t>
            </a:r>
            <a:endParaRPr lang="ar-EG" sz="3600" dirty="0"/>
          </a:p>
          <a:p>
            <a:r>
              <a:rPr lang="en-GB" sz="3600" b="1" dirty="0"/>
              <a:t>(iii) Language Contact:</a:t>
            </a:r>
            <a:endParaRPr lang="en-GB" sz="3600" dirty="0"/>
          </a:p>
          <a:p>
            <a:r>
              <a:rPr lang="en-GB" sz="3600" dirty="0"/>
              <a:t>Contact with speakers ….. language development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600" b="1" dirty="0"/>
              <a:t> (iv) Economic Ecology: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600" dirty="0"/>
              <a:t>Different ………and pronunciation. </a:t>
            </a:r>
            <a:endParaRPr lang="en-GB" sz="3600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GB" sz="36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6129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49E27-8031-4209-810F-D3C862D6C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"/>
            <a:ext cx="10515600" cy="64389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(vi) Social Interaction and Social Practices: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-At the individual …. variables.</a:t>
            </a:r>
          </a:p>
          <a:p>
            <a:pPr marL="0" indent="0">
              <a:buNone/>
            </a:pPr>
            <a:r>
              <a:rPr lang="en-GB" b="1" dirty="0"/>
              <a:t>(2) </a:t>
            </a:r>
            <a:r>
              <a:rPr lang="en-GB" b="1" u="sng" dirty="0"/>
              <a:t>Linguistic Factors</a:t>
            </a:r>
            <a:r>
              <a:rPr lang="en-GB" b="1" dirty="0"/>
              <a:t>: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-Under linguistic ……is born.</a:t>
            </a:r>
          </a:p>
          <a:p>
            <a:pPr marL="0" indent="0">
              <a:buNone/>
            </a:pPr>
            <a:r>
              <a:rPr lang="en-GB" b="1" dirty="0"/>
              <a:t>2.2. Language Variation And Social  Judgement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‘the’ English language ….. upper classes. </a:t>
            </a:r>
          </a:p>
          <a:p>
            <a:pPr marL="0" indent="0">
              <a:buNone/>
            </a:pPr>
            <a:r>
              <a:rPr lang="en-GB" b="1" dirty="0"/>
              <a:t>Authority in language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-The notion of ……to discrimination’.</a:t>
            </a:r>
          </a:p>
          <a:p>
            <a:pPr marL="0" indent="0">
              <a:buNone/>
            </a:pPr>
            <a:r>
              <a:rPr lang="en-GB" dirty="0"/>
              <a:t>-Noam Chomsky ……actual performance’</a:t>
            </a:r>
          </a:p>
          <a:p>
            <a:pPr marL="0" indent="0">
              <a:buNone/>
            </a:pPr>
            <a:r>
              <a:rPr lang="en-GB" b="1" dirty="0"/>
              <a:t>Language judgements</a:t>
            </a:r>
          </a:p>
          <a:p>
            <a:pPr marL="0" indent="0">
              <a:buNone/>
            </a:pPr>
            <a:r>
              <a:rPr lang="en-GB" dirty="0"/>
              <a:t>In linguistics, a </a:t>
            </a:r>
            <a:r>
              <a:rPr lang="en-GB" b="1" dirty="0"/>
              <a:t>variety …….</a:t>
            </a:r>
            <a:r>
              <a:rPr lang="en-GB" dirty="0"/>
              <a:t> linguistically speaking. </a:t>
            </a:r>
          </a:p>
          <a:p>
            <a:pPr marL="0" indent="0">
              <a:buNone/>
            </a:pPr>
            <a:r>
              <a:rPr lang="en-GB" b="1" dirty="0"/>
              <a:t>-Received  Pronunciation </a:t>
            </a:r>
            <a:r>
              <a:rPr lang="en-GB" dirty="0"/>
              <a:t>(RP) ……its rarity. </a:t>
            </a:r>
            <a:endParaRPr lang="en-GB" b="1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431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3155E-2DF0-429C-96D4-14B528657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968480" cy="6858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ar-EG" b="1" dirty="0"/>
          </a:p>
          <a:p>
            <a:pPr marL="0" indent="0" algn="ctr">
              <a:buNone/>
            </a:pPr>
            <a:r>
              <a:rPr lang="ar-EG" b="1" dirty="0"/>
              <a:t> </a:t>
            </a:r>
            <a:r>
              <a:rPr lang="ar-EG" sz="12800" b="1" dirty="0">
                <a:solidFill>
                  <a:srgbClr val="C00000"/>
                </a:solidFill>
              </a:rPr>
              <a:t>المحاضرة السادسة</a:t>
            </a:r>
          </a:p>
          <a:p>
            <a:pPr marL="0" indent="0" algn="ctr">
              <a:buNone/>
            </a:pPr>
            <a:r>
              <a:rPr lang="ar-EG" sz="12800" b="1" dirty="0">
                <a:solidFill>
                  <a:srgbClr val="0070C0"/>
                </a:solidFill>
              </a:rPr>
              <a:t>الكتاب ص 65-80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  Kinds of 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Varieties</a:t>
            </a:r>
            <a:endParaRPr lang="en-GB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Accent….. Jargon</a:t>
            </a:r>
            <a:endParaRPr lang="en-GB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an accent?</a:t>
            </a:r>
            <a:endParaRPr lang="en-GB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8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manner </a:t>
            </a:r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 </a:t>
            </a: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person's language.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English, a world language …. but rather many American English accents.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-Accents may become particularly ……. native speaker.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So, What is an accent?......... of another one.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8000" b="1" i="1" u="he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accent is</a:t>
            </a: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:………………principally by region.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In </a:t>
            </a:r>
            <a:r>
              <a:rPr lang="en-GB" sz="80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Sociolinguistic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sociolinguistics</a:t>
            </a: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………………….. a foreign accent).</a:t>
            </a:r>
            <a:r>
              <a:rPr lang="en-GB" sz="8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factors: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Prestige</a:t>
            </a:r>
            <a:r>
              <a:rPr lang="ar-EG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Certain …….</a:t>
            </a:r>
            <a:r>
              <a:rPr lang="en-GB" sz="80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Upper clas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upper class</a:t>
            </a:r>
            <a:r>
              <a:rPr lang="en-GB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ar-EG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8000" b="1" dirty="0"/>
              <a:t> (2) Language and Dialect</a:t>
            </a:r>
          </a:p>
          <a:p>
            <a:pPr marL="0" lvl="0" indent="0">
              <a:buNone/>
            </a:pPr>
            <a:r>
              <a:rPr lang="en-US" sz="8000" b="1" dirty="0"/>
              <a:t>What is a dialect? See  the book page 77-</a:t>
            </a:r>
            <a:endParaRPr lang="en-GB" sz="8000" b="1" dirty="0"/>
          </a:p>
          <a:p>
            <a:pPr marL="0" indent="0">
              <a:buNone/>
            </a:pPr>
            <a:r>
              <a:rPr lang="en-GB" sz="8000" b="1" dirty="0"/>
              <a:t>-</a:t>
            </a:r>
            <a:r>
              <a:rPr lang="en-US" sz="8000" b="1" u="sng" dirty="0"/>
              <a:t>A regional variety of a language </a:t>
            </a:r>
            <a:r>
              <a:rPr lang="en-US" sz="8000" b="1" dirty="0"/>
              <a:t>with differences in vocabulary, grammar, and pronunciation</a:t>
            </a:r>
            <a:endParaRPr lang="en-GB" sz="8000" b="1" dirty="0"/>
          </a:p>
          <a:p>
            <a:r>
              <a:rPr lang="en-US" sz="8000" b="1" dirty="0"/>
              <a:t>How do dialects differ?........</a:t>
            </a:r>
            <a:r>
              <a:rPr lang="en-GB" sz="8000" b="1" dirty="0"/>
              <a:t> most languages represents a dialect.</a:t>
            </a:r>
          </a:p>
          <a:p>
            <a:pPr marL="0" lvl="0" indent="0">
              <a:buNone/>
            </a:pPr>
            <a:r>
              <a:rPr lang="en-GB" sz="8000" b="1" dirty="0"/>
              <a:t>-Thus, the dialects ……prevalence and prominence</a:t>
            </a:r>
          </a:p>
          <a:p>
            <a:pPr marL="0" lvl="0" indent="0">
              <a:buNone/>
            </a:pPr>
            <a:r>
              <a:rPr lang="en-GB" sz="8000" b="1" dirty="0"/>
              <a:t>-The other usage ……unsuitable for writing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625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D82FD0D-BA54-4EB7-93EB-753D7D268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550"/>
            <a:ext cx="10515600" cy="643890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ar-EG" b="1" dirty="0"/>
          </a:p>
          <a:p>
            <a:pPr marL="0" indent="0" algn="ctr">
              <a:buNone/>
            </a:pPr>
            <a:r>
              <a:rPr lang="ar-EG" sz="4000" b="1" dirty="0">
                <a:solidFill>
                  <a:srgbClr val="C00000"/>
                </a:solidFill>
              </a:rPr>
              <a:t>المحاضرة السابعة والأخيرة</a:t>
            </a:r>
          </a:p>
          <a:p>
            <a:pPr marL="0" indent="0" algn="ctr">
              <a:buNone/>
            </a:pPr>
            <a:r>
              <a:rPr lang="ar-EG" sz="3200" b="1" dirty="0">
                <a:solidFill>
                  <a:srgbClr val="0070C0"/>
                </a:solidFill>
              </a:rPr>
              <a:t>الكتاب ص 82-100</a:t>
            </a:r>
          </a:p>
          <a:p>
            <a:pPr marL="0" lvl="0" indent="0">
              <a:buNone/>
            </a:pPr>
            <a:r>
              <a:rPr lang="en-GB" b="1" dirty="0"/>
              <a:t>-Dialectal variation</a:t>
            </a:r>
          </a:p>
          <a:p>
            <a:pPr marL="0" lvl="0" indent="0">
              <a:buNone/>
            </a:pPr>
            <a:r>
              <a:rPr lang="en-GB" b="1" dirty="0"/>
              <a:t> -Dialects of  the specific language ……vocabulary, and grammar. </a:t>
            </a:r>
          </a:p>
          <a:p>
            <a:pPr marL="0" indent="0">
              <a:buNone/>
            </a:pPr>
            <a:r>
              <a:rPr lang="en-GB" b="1" dirty="0"/>
              <a:t>Types of Dialects :Regional and Social Dialects </a:t>
            </a:r>
          </a:p>
          <a:p>
            <a:pPr marL="0" indent="0">
              <a:buNone/>
            </a:pPr>
            <a:r>
              <a:rPr lang="en-GB" b="1" dirty="0"/>
              <a:t> -1. Regional Dialects…………. Dialectology.</a:t>
            </a:r>
          </a:p>
          <a:p>
            <a:pPr marL="0" indent="0">
              <a:buNone/>
            </a:pPr>
            <a:r>
              <a:rPr lang="en-GB" b="1" dirty="0"/>
              <a:t> -2. Social Dialects …………. members of the group.</a:t>
            </a:r>
          </a:p>
          <a:p>
            <a:pPr marL="0" indent="0">
              <a:buNone/>
            </a:pPr>
            <a:r>
              <a:rPr lang="en-GB" b="1" dirty="0"/>
              <a:t> -3. Occupational Dialects …………. mining and so on. </a:t>
            </a:r>
          </a:p>
          <a:p>
            <a:pPr marL="0" indent="0">
              <a:buNone/>
            </a:pPr>
            <a:r>
              <a:rPr lang="en-GB" b="1" dirty="0"/>
              <a:t> -Prestige Dialects ……………………….. speech patterns. </a:t>
            </a:r>
          </a:p>
          <a:p>
            <a:pPr marL="0" indent="0">
              <a:buNone/>
            </a:pPr>
            <a:r>
              <a:rPr lang="en-GB" b="1" dirty="0"/>
              <a:t>Standard and non-standard dialect……….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5033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03673-0DFB-42EC-94A4-DBDCB7F24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650"/>
            <a:ext cx="10515600" cy="63627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Standard and non-standard dialect……….</a:t>
            </a:r>
          </a:p>
          <a:p>
            <a:pPr marL="0" indent="0">
              <a:buNone/>
            </a:pPr>
            <a:r>
              <a:rPr lang="en-GB" b="1" u="sng" dirty="0">
                <a:hlinkClick r:id="rId2" tooltip="New England English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 England English</a:t>
            </a:r>
            <a:r>
              <a:rPr lang="en-GB" b="1" dirty="0"/>
              <a:t> and, </a:t>
            </a:r>
            <a:r>
              <a:rPr lang="en-GB" b="1" u="sng" dirty="0">
                <a:hlinkClick r:id="rId3" tooltip="Cockney acc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Cockney</a:t>
            </a:r>
            <a:r>
              <a:rPr lang="en-GB" b="1" dirty="0"/>
              <a:t>. </a:t>
            </a:r>
          </a:p>
          <a:p>
            <a:pPr marL="0" indent="0">
              <a:buNone/>
            </a:pPr>
            <a:r>
              <a:rPr lang="en-GB" b="1" dirty="0"/>
              <a:t>1.Mutual intelligibility ………………be different languages. </a:t>
            </a:r>
          </a:p>
          <a:p>
            <a:pPr marL="0" indent="0">
              <a:buNone/>
            </a:pPr>
            <a:r>
              <a:rPr lang="en-GB" b="1" dirty="0"/>
              <a:t>3.Political factors ……………………………often standardised, variety.</a:t>
            </a:r>
          </a:p>
          <a:p>
            <a:pPr marL="0" indent="0">
              <a:buNone/>
            </a:pPr>
            <a:r>
              <a:rPr lang="en-GB" b="1" dirty="0"/>
              <a:t>Distinctions Between Dialect and accent………someone's use of language. </a:t>
            </a:r>
          </a:p>
          <a:p>
            <a:pPr marL="0" indent="0">
              <a:buNone/>
            </a:pPr>
            <a:r>
              <a:rPr lang="en-GB" b="1" dirty="0"/>
              <a:t>-An accent is someone else’s ………have social implications</a:t>
            </a:r>
          </a:p>
          <a:p>
            <a:pPr marL="0" indent="0">
              <a:buNone/>
            </a:pPr>
            <a:r>
              <a:rPr lang="en-GB" b="1" dirty="0"/>
              <a:t>(3) </a:t>
            </a:r>
            <a:r>
              <a:rPr lang="en-GB" b="1" u="heavy" dirty="0"/>
              <a:t>Styles</a:t>
            </a:r>
            <a:endParaRPr lang="en-GB" b="1" dirty="0"/>
          </a:p>
          <a:p>
            <a:pPr marL="0" indent="0">
              <a:buNone/>
            </a:pPr>
            <a:r>
              <a:rPr lang="en-GB" b="1" dirty="0"/>
              <a:t>-Styles generally refer ………conversation taking place</a:t>
            </a:r>
          </a:p>
          <a:p>
            <a:pPr marL="0" indent="0">
              <a:buNone/>
            </a:pPr>
            <a:r>
              <a:rPr lang="en-GB" b="1" dirty="0"/>
              <a:t>2.3.2. Registers Register refers to ………social repertoire.</a:t>
            </a:r>
          </a:p>
          <a:p>
            <a:pPr marL="0" indent="0">
              <a:buNone/>
            </a:pPr>
            <a:r>
              <a:rPr lang="en-GB" b="1" dirty="0"/>
              <a:t> 2.3.3. </a:t>
            </a:r>
            <a:r>
              <a:rPr lang="en-GB" b="1" dirty="0" err="1"/>
              <a:t>Diglossia</a:t>
            </a:r>
            <a:r>
              <a:rPr lang="en-GB" b="1" dirty="0"/>
              <a:t> ………. or purposes</a:t>
            </a:r>
          </a:p>
          <a:p>
            <a:pPr marL="0" indent="0">
              <a:buNone/>
            </a:pPr>
            <a:r>
              <a:rPr lang="en-GB" b="1" dirty="0"/>
              <a:t>2.3.4.Idiolect ………in their discourse.</a:t>
            </a:r>
          </a:p>
          <a:p>
            <a:pPr marL="0" indent="0">
              <a:buNone/>
            </a:pPr>
            <a:r>
              <a:rPr lang="en-GB" b="1" dirty="0"/>
              <a:t>2.4. NON-NATIVE VARIETIES AND WORLD ENGLISHES…..</a:t>
            </a:r>
          </a:p>
          <a:p>
            <a:pPr marL="0" indent="0">
              <a:buNone/>
            </a:pPr>
            <a:r>
              <a:rPr lang="en-GB" b="1" dirty="0"/>
              <a:t> -</a:t>
            </a:r>
            <a:r>
              <a:rPr lang="en-GB" b="1" i="1" dirty="0"/>
              <a:t>World </a:t>
            </a:r>
            <a:r>
              <a:rPr lang="en-GB" b="1" i="1" dirty="0" err="1"/>
              <a:t>Englishes</a:t>
            </a:r>
            <a:r>
              <a:rPr lang="en-GB" b="1" dirty="0"/>
              <a:t> refers …….or competence in, the language.</a:t>
            </a:r>
          </a:p>
          <a:p>
            <a:pPr marL="0" indent="0">
              <a:buNone/>
            </a:pPr>
            <a:r>
              <a:rPr lang="en-GB" b="1" dirty="0"/>
              <a:t>-lingua franca (When a language is used as a medium of communication between speakers of different languages, it is known as a lingua franca)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372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DB628B21-5A3E-4590-976A-046D2853F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"/>
            <a:ext cx="10515600" cy="63627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b="1" dirty="0"/>
              <a:t>2.5. Pidgins and creoles</a:t>
            </a:r>
          </a:p>
          <a:p>
            <a:pPr marL="0" indent="0">
              <a:buNone/>
            </a:pPr>
            <a:r>
              <a:rPr lang="en-GB" b="1" dirty="0"/>
              <a:t> - A simplified language derived …….. is very simplistic</a:t>
            </a:r>
            <a:r>
              <a:rPr lang="en-GB" dirty="0"/>
              <a:t>.</a:t>
            </a:r>
            <a:endParaRPr lang="ar-EG" dirty="0"/>
          </a:p>
          <a:p>
            <a:pPr>
              <a:buFontTx/>
              <a:buChar char="-"/>
            </a:pPr>
            <a:r>
              <a:rPr lang="en-GB" dirty="0"/>
              <a:t>Put simply, ……Put simply, </a:t>
            </a:r>
          </a:p>
          <a:p>
            <a:pPr>
              <a:buFontTx/>
              <a:buChar char="-"/>
            </a:pPr>
            <a:r>
              <a:rPr lang="en-GB" b="1" dirty="0"/>
              <a:t>Differences between Pidgins and Creoles</a:t>
            </a:r>
            <a:r>
              <a:rPr lang="en-GB" dirty="0"/>
              <a:t>:………. become a first language.</a:t>
            </a:r>
          </a:p>
          <a:p>
            <a:pPr>
              <a:buFontTx/>
              <a:buChar char="-"/>
            </a:pPr>
            <a:r>
              <a:rPr lang="en-GB" dirty="0"/>
              <a:t>2) Structural difference……. often found in Pidgins.</a:t>
            </a:r>
          </a:p>
          <a:p>
            <a:pPr>
              <a:buFontTx/>
              <a:buChar char="-"/>
            </a:pPr>
            <a:r>
              <a:rPr lang="en-GB" b="1" dirty="0"/>
              <a:t>Pidgins </a:t>
            </a:r>
            <a:r>
              <a:rPr lang="en-GB" dirty="0"/>
              <a:t>are very basic …….. on superstrate vocabulary.</a:t>
            </a:r>
          </a:p>
          <a:p>
            <a:pPr marL="0" indent="0" algn="r">
              <a:buNone/>
            </a:pPr>
            <a:r>
              <a:rPr lang="en-GB" dirty="0"/>
              <a:t> </a:t>
            </a:r>
          </a:p>
          <a:p>
            <a:pPr>
              <a:buFontTx/>
              <a:buChar char="-"/>
            </a:pPr>
            <a:r>
              <a:rPr lang="en-GB" sz="3200" b="1" dirty="0">
                <a:solidFill>
                  <a:srgbClr val="C00000"/>
                </a:solidFill>
              </a:rPr>
              <a:t>MC</a:t>
            </a:r>
            <a:r>
              <a:rPr lang="en-GB" sz="3600" b="1" dirty="0">
                <a:solidFill>
                  <a:srgbClr val="C00000"/>
                </a:solidFill>
              </a:rPr>
              <a:t>Q</a:t>
            </a:r>
            <a:r>
              <a:rPr lang="ar-EG" sz="3600" b="1" dirty="0">
                <a:solidFill>
                  <a:srgbClr val="C00000"/>
                </a:solidFill>
              </a:rPr>
              <a:t>كما اعلمتكم منذ بداية الفصل الدراسي الامتحان سيكون </a:t>
            </a:r>
          </a:p>
          <a:p>
            <a:pPr algn="ctr">
              <a:buFontTx/>
              <a:buChar char="-"/>
            </a:pPr>
            <a:r>
              <a:rPr lang="ar-EG" sz="4000" b="1" dirty="0">
                <a:solidFill>
                  <a:srgbClr val="C00000"/>
                </a:solidFill>
              </a:rPr>
              <a:t>الاعتماد علي الكتاب المقرر فقط دون الاستعانة بملازم من الخارج وان شاء الله بالتوفيق</a:t>
            </a:r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8611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695FE-42DA-487A-9EC9-FEF42EA17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825"/>
          </a:xfrm>
        </p:spPr>
        <p:txBody>
          <a:bodyPr>
            <a:normAutofit fontScale="90000"/>
          </a:bodyPr>
          <a:lstStyle/>
          <a:p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A9B19-3F1F-49C4-93FE-14A520B0B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"/>
            <a:ext cx="10515600" cy="59483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r-EG" sz="4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أولا: ما تم تدريسه بقاعه المحاضرات طبقا للكتاب المقرر</a:t>
            </a:r>
            <a:endParaRPr lang="ar-EG" sz="44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209675" algn="l"/>
              </a:tabLst>
            </a:pP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SECTION 1  ………………………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…………………….Page</a:t>
            </a:r>
          </a:p>
          <a:p>
            <a:pPr>
              <a:spcAft>
                <a:spcPts val="0"/>
              </a:spcAft>
              <a:tabLst>
                <a:tab pos="1209675" algn="l"/>
              </a:tabLst>
            </a:pP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Introduction………………………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…………………….... 2</a:t>
            </a:r>
          </a:p>
          <a:p>
            <a:pPr>
              <a:spcAft>
                <a:spcPts val="0"/>
              </a:spcAft>
              <a:tabLst>
                <a:tab pos="1209675" algn="l"/>
              </a:tabLst>
            </a:pP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1.1 Why Do We Use Different Languages?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........................2</a:t>
            </a:r>
          </a:p>
          <a:p>
            <a:pPr>
              <a:spcAft>
                <a:spcPts val="0"/>
              </a:spcAft>
              <a:tabLst>
                <a:tab pos="1209675" algn="l"/>
              </a:tabLst>
            </a:pP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1.2. What Is Language?....................................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...................8</a:t>
            </a:r>
          </a:p>
          <a:p>
            <a:pPr>
              <a:spcAft>
                <a:spcPts val="0"/>
              </a:spcAft>
              <a:tabLst>
                <a:tab pos="1209675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1.3. What Is Linguistics ?..........................................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..........22</a:t>
            </a:r>
            <a:endParaRPr lang="en-GB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en-GB" sz="4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ثانيا</a:t>
            </a:r>
            <a:r>
              <a:rPr lang="ar-EG" sz="4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با</a:t>
            </a:r>
            <a:r>
              <a:rPr lang="en-GB" sz="4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قي</a:t>
            </a:r>
            <a:r>
              <a:rPr lang="en-GB" sz="4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4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المنهج</a:t>
            </a:r>
            <a:endParaRPr lang="ar-EG" sz="40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tabLst>
                <a:tab pos="1209675" algn="l"/>
              </a:tabLst>
            </a:pP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1.4. What Is Applied Linguistics……………………</a:t>
            </a:r>
            <a:r>
              <a:rPr lang="ar-EG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</a:t>
            </a: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….....27</a:t>
            </a:r>
          </a:p>
          <a:p>
            <a:pPr lvl="0">
              <a:tabLst>
                <a:tab pos="1209675" algn="l"/>
              </a:tabLst>
            </a:pP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1.5. Difference Between Linguistics And Applied Linguistics…...51</a:t>
            </a:r>
            <a:endParaRPr lang="ar-EG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tabLst>
                <a:tab pos="1209675" algn="l"/>
              </a:tabLst>
            </a:pP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SECTION 2</a:t>
            </a:r>
          </a:p>
          <a:p>
            <a:pPr lvl="0">
              <a:tabLst>
                <a:tab pos="1209675" algn="l"/>
              </a:tabLst>
            </a:pP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Language variation………………………………</a:t>
            </a:r>
            <a:r>
              <a:rPr lang="ar-EG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</a:t>
            </a: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.……….56</a:t>
            </a:r>
          </a:p>
          <a:p>
            <a:pPr lvl="0">
              <a:tabLst>
                <a:tab pos="1209675" algn="l"/>
              </a:tabLst>
            </a:pPr>
            <a:endParaRPr lang="en-GB" sz="20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47905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46B9-E52A-4476-9D7D-345F920A1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1950"/>
            <a:ext cx="10515600" cy="6267450"/>
          </a:xfrm>
        </p:spPr>
        <p:txBody>
          <a:bodyPr>
            <a:normAutofit fontScale="92500" lnSpcReduction="10000"/>
          </a:bodyPr>
          <a:lstStyle/>
          <a:p>
            <a:pPr lvl="0" algn="just"/>
            <a:endParaRPr lang="en-GB" dirty="0">
              <a:solidFill>
                <a:srgbClr val="FF0000"/>
              </a:solidFill>
            </a:endParaRPr>
          </a:p>
          <a:p>
            <a:pPr algn="ctr"/>
            <a:r>
              <a:rPr lang="en-GB" sz="44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ثانيا</a:t>
            </a:r>
            <a:r>
              <a:rPr lang="ar-EG" sz="4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با</a:t>
            </a:r>
            <a:r>
              <a:rPr lang="en-GB" sz="44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قي</a:t>
            </a:r>
            <a:r>
              <a:rPr lang="en-GB" sz="4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GB" sz="44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المنهج</a:t>
            </a:r>
            <a:endParaRPr lang="ar-EG" sz="44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  <a:p>
            <a:pPr>
              <a:spcAft>
                <a:spcPts val="0"/>
              </a:spcAft>
              <a:tabLst>
                <a:tab pos="1209675" algn="l"/>
              </a:tabLst>
            </a:pP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2.1. Factors for Language Variation……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.........</a:t>
            </a: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…………….…...57</a:t>
            </a:r>
            <a:endParaRPr lang="en-GB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209675" algn="l"/>
              </a:tabLst>
            </a:pP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2.3.  Kinds of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Language Varieties……</a:t>
            </a:r>
            <a:r>
              <a:rPr lang="ar-EG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...........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…………………...65</a:t>
            </a:r>
            <a:endParaRPr lang="en-GB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209675" algn="l"/>
              </a:tabLst>
            </a:pPr>
            <a:r>
              <a:rPr lang="en-GB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2.3.1. Dialects vs. Accents vs. Styles</a:t>
            </a:r>
          </a:p>
          <a:p>
            <a:r>
              <a:rPr lang="en-GB" b="1" dirty="0"/>
              <a:t>(1)Accent………………………………………………</a:t>
            </a:r>
            <a:r>
              <a:rPr lang="ar-EG" b="1" dirty="0"/>
              <a:t>................................</a:t>
            </a:r>
            <a:r>
              <a:rPr lang="en-GB" b="1" dirty="0"/>
              <a:t>….65</a:t>
            </a:r>
          </a:p>
          <a:p>
            <a:r>
              <a:rPr lang="en-GB" b="1" dirty="0"/>
              <a:t>(2) Language and Dialect…………………………</a:t>
            </a:r>
            <a:r>
              <a:rPr lang="ar-EG" b="1" dirty="0"/>
              <a:t>.........................</a:t>
            </a:r>
            <a:r>
              <a:rPr lang="en-GB" b="1" dirty="0"/>
              <a:t>……….77</a:t>
            </a:r>
            <a:endParaRPr lang="ar-EG" b="1" dirty="0"/>
          </a:p>
          <a:p>
            <a:pPr lvl="0">
              <a:tabLst>
                <a:tab pos="1209675" algn="l"/>
              </a:tabLst>
            </a:pP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(3) Styles…………………………………</a:t>
            </a:r>
            <a:r>
              <a:rPr lang="ar-EG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</a:t>
            </a: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………………..90</a:t>
            </a:r>
            <a:endParaRPr lang="en-GB" sz="20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tabLst>
                <a:tab pos="1209675" algn="l"/>
              </a:tabLst>
            </a:pP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2.3.2. Registers…………………………………</a:t>
            </a:r>
            <a:r>
              <a:rPr lang="ar-EG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</a:t>
            </a: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………….91</a:t>
            </a:r>
            <a:endParaRPr lang="en-GB" sz="20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tabLst>
                <a:tab pos="1209675" algn="l"/>
              </a:tabLst>
            </a:pP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2.3.3. </a:t>
            </a:r>
            <a:r>
              <a:rPr lang="en-GB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Diglossia</a:t>
            </a: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………………………………………</a:t>
            </a:r>
            <a:r>
              <a:rPr lang="ar-EG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</a:t>
            </a: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…….92</a:t>
            </a:r>
            <a:endParaRPr lang="en-GB" sz="20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tabLst>
                <a:tab pos="1209675" algn="l"/>
              </a:tabLst>
            </a:pP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2.3.4.Idiolect …………………………………………</a:t>
            </a:r>
            <a:r>
              <a:rPr lang="ar-EG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</a:t>
            </a: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……92</a:t>
            </a:r>
            <a:endParaRPr lang="en-GB" sz="20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tabLst>
                <a:tab pos="1209675" algn="l"/>
              </a:tabLst>
            </a:pP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2.4. NON-NATIVE VARIETIES AND WORLD ENGLISHES…………………………………</a:t>
            </a:r>
            <a:r>
              <a:rPr lang="ar-EG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.................</a:t>
            </a: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……….94</a:t>
            </a:r>
            <a:endParaRPr lang="en-GB" sz="20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2.5. Pidgins and creoles……………………………</a:t>
            </a:r>
            <a:r>
              <a:rPr lang="ar-EG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..........</a:t>
            </a:r>
            <a:r>
              <a:rPr lang="en-GB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……….97</a:t>
            </a:r>
            <a:endParaRPr lang="en-GB" b="1" dirty="0">
              <a:solidFill>
                <a:prstClr val="black"/>
              </a:solidFill>
            </a:endParaRPr>
          </a:p>
          <a:p>
            <a:endParaRPr lang="en-GB" b="1" dirty="0"/>
          </a:p>
          <a:p>
            <a:pPr>
              <a:spcAft>
                <a:spcPts val="0"/>
              </a:spcAft>
              <a:tabLst>
                <a:tab pos="1209675" algn="l"/>
              </a:tabLst>
            </a:pPr>
            <a:endParaRPr lang="en-GB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982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F73C4-8542-4E16-BB2F-A2D9A3D44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550"/>
            <a:ext cx="10515600" cy="6343650"/>
          </a:xfr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spcAft>
                <a:spcPts val="0"/>
              </a:spcAft>
              <a:tabLst>
                <a:tab pos="1209675" algn="l"/>
              </a:tabLst>
            </a:pPr>
            <a:endParaRPr lang="ar-EG" dirty="0"/>
          </a:p>
          <a:p>
            <a:pPr marL="0" indent="0" algn="ctr">
              <a:spcAft>
                <a:spcPts val="0"/>
              </a:spcAft>
              <a:buNone/>
              <a:tabLst>
                <a:tab pos="1209675" algn="l"/>
              </a:tabLst>
            </a:pPr>
            <a:r>
              <a:rPr lang="ar-EG" dirty="0">
                <a:solidFill>
                  <a:srgbClr val="C00000"/>
                </a:solidFill>
              </a:rPr>
              <a:t> </a:t>
            </a:r>
            <a:r>
              <a:rPr lang="ar-EG" sz="5100" b="1" dirty="0">
                <a:solidFill>
                  <a:srgbClr val="C00000"/>
                </a:solidFill>
              </a:rPr>
              <a:t>المادة المكتوبة هي النقاط المقررة والرجاء متابعة هذه النقاط في الكتاب المقررطبقا </a:t>
            </a:r>
          </a:p>
          <a:p>
            <a:pPr marL="0" indent="0" algn="ctr">
              <a:spcAft>
                <a:spcPts val="0"/>
              </a:spcAft>
              <a:buNone/>
              <a:tabLst>
                <a:tab pos="1209675" algn="l"/>
              </a:tabLst>
            </a:pPr>
            <a:r>
              <a:rPr lang="ar-EG" sz="5100" b="1" dirty="0">
                <a:solidFill>
                  <a:srgbClr val="C00000"/>
                </a:solidFill>
              </a:rPr>
              <a:t>لارقام الصفحات وبداية ونهاية كل براجراف والموضحة في التالي  </a:t>
            </a:r>
          </a:p>
          <a:p>
            <a:pPr marL="0" indent="0" algn="ctr">
              <a:spcAft>
                <a:spcPts val="0"/>
              </a:spcAft>
              <a:buNone/>
              <a:tabLst>
                <a:tab pos="1209675" algn="l"/>
              </a:tabLst>
            </a:pPr>
            <a:r>
              <a:rPr lang="ar-EG" sz="5800" b="1" dirty="0">
                <a:solidFill>
                  <a:schemeClr val="accent5">
                    <a:lumMod val="50000"/>
                  </a:schemeClr>
                </a:solidFill>
              </a:rPr>
              <a:t>المحاضرة الاولي </a:t>
            </a:r>
          </a:p>
          <a:p>
            <a:pPr marL="0" indent="0" algn="ctr">
              <a:spcAft>
                <a:spcPts val="0"/>
              </a:spcAft>
              <a:buNone/>
              <a:tabLst>
                <a:tab pos="1209675" algn="l"/>
              </a:tabLst>
            </a:pPr>
            <a:r>
              <a:rPr lang="ar-EG" sz="5800" b="1" dirty="0">
                <a:solidFill>
                  <a:schemeClr val="accent5">
                    <a:lumMod val="50000"/>
                  </a:schemeClr>
                </a:solidFill>
              </a:rPr>
              <a:t>الكتاب من ص 22-34  </a:t>
            </a:r>
            <a:endParaRPr lang="ar-EG" sz="5800" dirty="0">
              <a:solidFill>
                <a:srgbClr val="002060"/>
              </a:solidFill>
            </a:endParaRPr>
          </a:p>
          <a:p>
            <a:r>
              <a:rPr lang="en-US" sz="4500" b="1" dirty="0"/>
              <a:t>1.3. WHAT IS LINGUISTICS ?  </a:t>
            </a:r>
            <a:r>
              <a:rPr lang="en-US" sz="4500" b="1" dirty="0">
                <a:solidFill>
                  <a:srgbClr val="0070C0"/>
                </a:solidFill>
              </a:rPr>
              <a:t>Page  22 -  24</a:t>
            </a:r>
            <a:endParaRPr lang="en-GB" sz="4500" b="1" dirty="0">
              <a:solidFill>
                <a:srgbClr val="0070C0"/>
              </a:solidFill>
            </a:endParaRPr>
          </a:p>
          <a:p>
            <a:r>
              <a:rPr lang="en-US" sz="4500" b="1" dirty="0"/>
              <a:t>1.3.1. Linguistics as a Science</a:t>
            </a:r>
            <a:endParaRPr lang="en-GB" sz="4500" b="1" dirty="0"/>
          </a:p>
          <a:p>
            <a:pPr marL="0" indent="0">
              <a:spcAft>
                <a:spcPts val="0"/>
              </a:spcAft>
              <a:buNone/>
              <a:tabLst>
                <a:tab pos="1209675" algn="l"/>
              </a:tabLst>
            </a:pPr>
            <a:r>
              <a:rPr lang="en-GB" sz="4500" b="1" dirty="0"/>
              <a:t>        - </a:t>
            </a:r>
            <a:r>
              <a:rPr lang="en-US" sz="4500" b="1" dirty="0"/>
              <a:t>linguistics is the scientific …………hypothesis.</a:t>
            </a:r>
          </a:p>
          <a:p>
            <a:pPr marL="0" indent="0">
              <a:spcAft>
                <a:spcPts val="0"/>
              </a:spcAft>
              <a:buNone/>
              <a:tabLst>
                <a:tab pos="1209675" algn="l"/>
              </a:tabLst>
            </a:pPr>
            <a:r>
              <a:rPr lang="en-US" sz="4500" b="1" dirty="0"/>
              <a:t>        -This is ……  falsification.</a:t>
            </a:r>
          </a:p>
          <a:p>
            <a:pPr marL="0" indent="0">
              <a:spcAft>
                <a:spcPts val="0"/>
              </a:spcAft>
              <a:buNone/>
              <a:tabLst>
                <a:tab pos="1209675" algn="l"/>
              </a:tabLst>
            </a:pPr>
            <a:r>
              <a:rPr lang="en-US" sz="4500" b="1" dirty="0"/>
              <a:t>        - Consider this example…….. thus falsifies it.</a:t>
            </a:r>
          </a:p>
          <a:p>
            <a:pPr marL="0" indent="0">
              <a:spcAft>
                <a:spcPts val="0"/>
              </a:spcAft>
              <a:buNone/>
              <a:tabLst>
                <a:tab pos="1209675" algn="l"/>
              </a:tabLst>
            </a:pPr>
            <a:r>
              <a:rPr lang="en-US" sz="4500" b="1" dirty="0"/>
              <a:t>        -there is a common……. languages.” </a:t>
            </a:r>
          </a:p>
          <a:p>
            <a:pPr marL="0" indent="0">
              <a:spcAft>
                <a:spcPts val="0"/>
              </a:spcAft>
              <a:buNone/>
              <a:tabLst>
                <a:tab pos="1209675" algn="l"/>
              </a:tabLst>
            </a:pPr>
            <a:r>
              <a:rPr lang="en-US" sz="4500" b="1" dirty="0"/>
              <a:t>        - being a polyglot …….. is not a requirement </a:t>
            </a:r>
          </a:p>
          <a:p>
            <a:pPr marL="0" indent="0">
              <a:buNone/>
              <a:tabLst>
                <a:tab pos="1209675" algn="l"/>
              </a:tabLst>
            </a:pPr>
            <a:r>
              <a:rPr lang="en-US" sz="4500" b="1" dirty="0"/>
              <a:t>     1.3.2.The Subfields of Linguistics  </a:t>
            </a:r>
            <a:r>
              <a:rPr lang="en-US" sz="4500" b="1" dirty="0">
                <a:solidFill>
                  <a:srgbClr val="0070C0"/>
                </a:solidFill>
              </a:rPr>
              <a:t>See book Page25- 2</a:t>
            </a:r>
            <a:r>
              <a:rPr lang="en-GB" sz="4500" b="1" dirty="0">
                <a:solidFill>
                  <a:srgbClr val="0070C0"/>
                </a:solidFill>
              </a:rPr>
              <a:t>6</a:t>
            </a:r>
          </a:p>
          <a:p>
            <a:pPr marL="0" indent="0">
              <a:buNone/>
              <a:tabLst>
                <a:tab pos="1209675" algn="l"/>
              </a:tabLst>
            </a:pPr>
            <a:r>
              <a:rPr lang="en-GB" sz="4500" b="1" dirty="0"/>
              <a:t>          -  </a:t>
            </a:r>
            <a:r>
              <a:rPr lang="en-US" sz="4500" b="1" dirty="0"/>
              <a:t>Phonetics deals …….</a:t>
            </a:r>
            <a:r>
              <a:rPr lang="en-GB" sz="4500" b="1" dirty="0"/>
              <a:t> </a:t>
            </a:r>
            <a:r>
              <a:rPr lang="en-US" sz="4500" b="1" dirty="0"/>
              <a:t>and translation.</a:t>
            </a:r>
            <a:endParaRPr lang="en-GB" sz="4500" b="1" dirty="0"/>
          </a:p>
          <a:p>
            <a:pPr marL="0" indent="0">
              <a:spcAft>
                <a:spcPts val="0"/>
              </a:spcAft>
              <a:buNone/>
              <a:tabLst>
                <a:tab pos="1209675" algn="l"/>
              </a:tabLst>
            </a:pPr>
            <a:r>
              <a:rPr lang="en-US" sz="4500" b="1" dirty="0"/>
              <a:t>         and translation.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D7725EC-D4F2-48B2-8385-1E73309FF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092" y="365125"/>
            <a:ext cx="9730154" cy="1520825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2322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01922-D741-428C-8C3C-82EC65838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4160"/>
            <a:ext cx="10515600" cy="5912803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sz="3200" b="1" u="sng" dirty="0">
                <a:cs typeface="+mj-cs"/>
              </a:rPr>
              <a:t>To sum, we dare say that</a:t>
            </a:r>
            <a:r>
              <a:rPr lang="en-GB" sz="3200" b="1" dirty="0">
                <a:cs typeface="+mj-cs"/>
              </a:rPr>
              <a:t>: </a:t>
            </a:r>
            <a:r>
              <a:rPr lang="en-GB" sz="3200" b="1" dirty="0">
                <a:solidFill>
                  <a:schemeClr val="accent5">
                    <a:lumMod val="50000"/>
                  </a:schemeClr>
                </a:solidFill>
                <a:cs typeface="+mj-cs"/>
              </a:rPr>
              <a:t>see book 26-27 </a:t>
            </a:r>
          </a:p>
          <a:p>
            <a:pPr marL="0" indent="0">
              <a:buNone/>
            </a:pPr>
            <a:r>
              <a:rPr lang="en-GB" sz="3200" b="1" dirty="0">
                <a:cs typeface="+mj-cs"/>
              </a:rPr>
              <a:t> -2.Linguistics is the ……… structure </a:t>
            </a:r>
          </a:p>
          <a:p>
            <a:pPr marL="0" indent="0">
              <a:buNone/>
            </a:pPr>
            <a:r>
              <a:rPr lang="en-US" sz="3200" b="1" dirty="0">
                <a:cs typeface="+mj-cs"/>
              </a:rPr>
              <a:t> - 3.</a:t>
            </a:r>
            <a:r>
              <a:rPr lang="en-GB" sz="3200" b="1" dirty="0">
                <a:cs typeface="+mj-cs"/>
              </a:rPr>
              <a:t> Linguistics is ……the structure .</a:t>
            </a:r>
            <a:endParaRPr lang="ar-EG" sz="3200" b="1" dirty="0">
              <a:cs typeface="+mj-cs"/>
            </a:endParaRPr>
          </a:p>
          <a:p>
            <a:pPr algn="just">
              <a:buFontTx/>
              <a:buChar char="-"/>
            </a:pPr>
            <a:r>
              <a:rPr lang="en-GB" sz="3200" b="1" dirty="0">
                <a:cs typeface="+mj-cs"/>
              </a:rPr>
              <a:t>4. Its goal is……. their language</a:t>
            </a:r>
          </a:p>
          <a:p>
            <a:pPr algn="just">
              <a:buFontTx/>
              <a:buChar char="-"/>
            </a:pPr>
            <a:r>
              <a:rPr lang="en-GB" sz="3200" b="1" dirty="0">
                <a:cs typeface="+mj-cs"/>
              </a:rPr>
              <a:t>5. Linguistics examines …. aspect , which are universal </a:t>
            </a:r>
          </a:p>
          <a:p>
            <a:pPr marL="0" indent="0" algn="just">
              <a:buNone/>
            </a:pPr>
            <a:r>
              <a:rPr lang="en-GB" sz="3200" b="1" dirty="0">
                <a:cs typeface="+mj-cs"/>
              </a:rPr>
              <a:t>       -how individual ….. born". </a:t>
            </a:r>
          </a:p>
          <a:p>
            <a:pPr marL="0" indent="0" algn="just">
              <a:buNone/>
            </a:pPr>
            <a:r>
              <a:rPr lang="en-GB" sz="3200" b="1" dirty="0">
                <a:cs typeface="+mj-cs"/>
              </a:rPr>
              <a:t> - 6. Like all ……levels:</a:t>
            </a:r>
          </a:p>
          <a:p>
            <a:pPr marL="0" indent="0" algn="just">
              <a:buNone/>
            </a:pPr>
            <a:r>
              <a:rPr lang="en-GB" sz="3200" b="1" dirty="0">
                <a:cs typeface="+mj-cs"/>
              </a:rPr>
              <a:t> - 2)</a:t>
            </a:r>
            <a:r>
              <a:rPr lang="en-GB" sz="3200" b="1" i="1" dirty="0">
                <a:cs typeface="+mj-cs"/>
              </a:rPr>
              <a:t>Applied ……</a:t>
            </a:r>
            <a:r>
              <a:rPr lang="en-GB" sz="3200" b="1" dirty="0">
                <a:cs typeface="+mj-cs"/>
              </a:rPr>
              <a:t>community.</a:t>
            </a:r>
            <a:endParaRPr lang="ar-EG" sz="3200" b="1" dirty="0">
              <a:cs typeface="+mj-cs"/>
            </a:endParaRPr>
          </a:p>
          <a:p>
            <a:pPr marL="0" indent="0" algn="just">
              <a:buNone/>
            </a:pPr>
            <a:r>
              <a:rPr lang="en-GB" sz="3200" b="1" dirty="0">
                <a:cs typeface="+mj-cs"/>
              </a:rPr>
              <a:t>1.4. WHAT IS APPLIED LINGUISTICS </a:t>
            </a:r>
            <a:r>
              <a:rPr lang="en-GB" sz="3200" b="1" dirty="0">
                <a:solidFill>
                  <a:srgbClr val="0070C0"/>
                </a:solidFill>
                <a:cs typeface="+mj-cs"/>
              </a:rPr>
              <a:t>see page 27-34</a:t>
            </a:r>
          </a:p>
          <a:p>
            <a:pPr marL="0" indent="0" algn="just">
              <a:buNone/>
            </a:pPr>
            <a:r>
              <a:rPr lang="en-GB" sz="3200" b="1" dirty="0">
                <a:cs typeface="+mj-cs"/>
              </a:rPr>
              <a:t>       - Professors Charles …. learning. 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091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661F6-39C2-4EF7-81CE-F5A1F2FB4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450"/>
            <a:ext cx="10515600" cy="600551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GB" b="1" dirty="0"/>
              <a:t>1.4</a:t>
            </a:r>
            <a:r>
              <a:rPr lang="en-GB" sz="3200" b="1" dirty="0"/>
              <a:t>. WHAT IS APPLIED LINGUISTICS </a:t>
            </a:r>
            <a:r>
              <a:rPr lang="en-GB" sz="3200" b="1" dirty="0">
                <a:solidFill>
                  <a:srgbClr val="0070C0"/>
                </a:solidFill>
              </a:rPr>
              <a:t>see page 27-34</a:t>
            </a:r>
            <a:endParaRPr lang="en-GB" sz="3200" dirty="0">
              <a:solidFill>
                <a:srgbClr val="0070C0"/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200" dirty="0"/>
              <a:t>       - Professors Charles …. learning.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200" dirty="0"/>
              <a:t>        - 2.</a:t>
            </a:r>
            <a:r>
              <a:rPr lang="en-GB" sz="3200" b="1" dirty="0"/>
              <a:t> General linguistics</a:t>
            </a:r>
            <a:r>
              <a:rPr lang="en-GB" sz="3200" dirty="0"/>
              <a:t> …. Languages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200" dirty="0"/>
              <a:t>        - It analyses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200" dirty="0"/>
              <a:t>          </a:t>
            </a:r>
            <a:r>
              <a:rPr lang="en-GB" sz="3200" b="1" dirty="0"/>
              <a:t>theoretical linguistics….</a:t>
            </a:r>
            <a:r>
              <a:rPr lang="en-GB" sz="3200" dirty="0"/>
              <a:t>. Systems </a:t>
            </a:r>
            <a:r>
              <a:rPr lang="en-GB" sz="3200" b="1" dirty="0">
                <a:solidFill>
                  <a:srgbClr val="0070C0"/>
                </a:solidFill>
              </a:rPr>
              <a:t>See the book  page 29-33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3200" dirty="0"/>
              <a:t>          </a:t>
            </a:r>
            <a:r>
              <a:rPr lang="en-GB" sz="3200" b="1" i="1" dirty="0"/>
              <a:t>Sociolinguistic……….</a:t>
            </a:r>
            <a:r>
              <a:rPr lang="en-GB" sz="3200" dirty="0"/>
              <a:t> Contexts.</a:t>
            </a:r>
            <a:endParaRPr lang="ar-EG" sz="32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ar-EG" sz="3200" dirty="0"/>
              <a:t>  </a:t>
            </a:r>
            <a:r>
              <a:rPr lang="en-GB" sz="3200" b="1" i="1" u="sng" dirty="0"/>
              <a:t>Psycholinguistics </a:t>
            </a:r>
            <a:r>
              <a:rPr lang="en-GB" sz="3200" dirty="0"/>
              <a:t>…………. human </a:t>
            </a:r>
            <a:r>
              <a:rPr lang="en-GB" sz="3200" dirty="0" err="1"/>
              <a:t>behavior</a:t>
            </a:r>
            <a:r>
              <a:rPr lang="en-GB" sz="3200" dirty="0"/>
              <a:t>).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GB" sz="3200" b="1" dirty="0"/>
              <a:t> </a:t>
            </a:r>
            <a:r>
              <a:rPr lang="en-GB" sz="3200" b="1" i="1" u="sng" dirty="0"/>
              <a:t>Corpus linguistics</a:t>
            </a:r>
            <a:r>
              <a:rPr lang="en-GB" sz="3200" b="1" dirty="0"/>
              <a:t> </a:t>
            </a:r>
            <a:r>
              <a:rPr lang="en-GB" sz="3200" dirty="0"/>
              <a:t>…………..applications.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GB" sz="3200" dirty="0"/>
              <a:t>The task of applied …………..applications.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3200" b="1" dirty="0"/>
              <a:t>2)</a:t>
            </a:r>
            <a:r>
              <a:rPr lang="en-GB" sz="3200" dirty="0"/>
              <a:t> The term ‘</a:t>
            </a:r>
            <a:r>
              <a:rPr lang="en-GB" sz="3200" b="1" dirty="0"/>
              <a:t>applied linguistics……..</a:t>
            </a:r>
            <a:r>
              <a:rPr lang="en-GB" sz="3200" dirty="0"/>
              <a:t>findings of general linguistics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3200" dirty="0"/>
              <a:t> -For many, </a:t>
            </a:r>
            <a:r>
              <a:rPr lang="en-GB" sz="3200" b="1" i="1" dirty="0"/>
              <a:t>applied linguistics is ………</a:t>
            </a:r>
            <a:r>
              <a:rPr lang="en-GB" sz="3200" dirty="0"/>
              <a:t>general linguistics.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GB" sz="3200" b="1" dirty="0"/>
              <a:t>1.4.1. Autonomous applied linguistics</a:t>
            </a:r>
            <a:r>
              <a:rPr lang="en-GB" sz="3200" dirty="0"/>
              <a:t> ……………justice.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GB" sz="3200" dirty="0"/>
              <a:t>Applied linguistics draws on theory, ………..methods and inputs.</a:t>
            </a:r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5622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661F6-39C2-4EF7-81CE-F5A1F2FB4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450"/>
            <a:ext cx="10515600" cy="6005513"/>
          </a:xfrm>
          <a:solidFill>
            <a:schemeClr val="accent4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txBody>
          <a:bodyPr>
            <a:normAutofit fontScale="55000" lnSpcReduction="20000"/>
          </a:bodyPr>
          <a:lstStyle/>
          <a:p>
            <a:pPr algn="just"/>
            <a:endParaRPr lang="ar-EG" b="1" dirty="0"/>
          </a:p>
          <a:p>
            <a:pPr marL="0" indent="0" algn="ctr">
              <a:buNone/>
            </a:pPr>
            <a:r>
              <a:rPr lang="ar-EG" sz="6500" b="1" dirty="0">
                <a:solidFill>
                  <a:srgbClr val="C00000"/>
                </a:solidFill>
              </a:rPr>
              <a:t>المحاضرة الثانية</a:t>
            </a:r>
          </a:p>
          <a:p>
            <a:pPr marL="0" indent="0" algn="ctr">
              <a:buNone/>
            </a:pPr>
            <a:r>
              <a:rPr lang="ar-EG" sz="5100" b="1" dirty="0">
                <a:solidFill>
                  <a:srgbClr val="0070C0"/>
                </a:solidFill>
              </a:rPr>
              <a:t>الكتاب ص 35-41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GB" sz="3800" b="1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GB" sz="3800" b="1" dirty="0"/>
              <a:t>A</a:t>
            </a:r>
            <a:r>
              <a:rPr lang="en-GB" sz="4500" b="1" dirty="0"/>
              <a:t>.L. extends into such practical application fields as </a:t>
            </a:r>
            <a:r>
              <a:rPr lang="en-GB" sz="4500" b="1" dirty="0" err="1"/>
              <a:t>as:</a:t>
            </a:r>
            <a:r>
              <a:rPr lang="en-GB" sz="4500" b="1" dirty="0" err="1">
                <a:solidFill>
                  <a:srgbClr val="0070C0"/>
                </a:solidFill>
              </a:rPr>
              <a:t>See</a:t>
            </a:r>
            <a:r>
              <a:rPr lang="en-GB" sz="4500" b="1" dirty="0">
                <a:solidFill>
                  <a:srgbClr val="0070C0"/>
                </a:solidFill>
              </a:rPr>
              <a:t> Book  Page 35-38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GB" sz="4500" b="1" i="1" dirty="0"/>
              <a:t>Lexicography</a:t>
            </a:r>
            <a:r>
              <a:rPr lang="en-GB" sz="4500" b="1" dirty="0"/>
              <a:t> ………….education. 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en-GB" sz="4500" b="1" dirty="0"/>
              <a:t> </a:t>
            </a:r>
            <a:r>
              <a:rPr lang="en-GB" sz="4500" b="1" i="1" dirty="0"/>
              <a:t>Machine Translation</a:t>
            </a:r>
            <a:r>
              <a:rPr lang="en-GB" sz="4500" b="1" dirty="0"/>
              <a:t> ( computerized translation )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en-GB" sz="4500" b="1" i="1" dirty="0"/>
              <a:t>Computational Linguistics</a:t>
            </a:r>
            <a:r>
              <a:rPr lang="en-GB" sz="4500" b="1" dirty="0"/>
              <a:t> (the use of computers in language analysis and use)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GB" sz="4500" b="1" i="1" dirty="0"/>
              <a:t>Language assessment</a:t>
            </a:r>
            <a:r>
              <a:rPr lang="en-GB" sz="4500" b="1" dirty="0"/>
              <a:t> (to measure student learning of languages, to determine what a student knows and/or can do .</a:t>
            </a:r>
            <a:endParaRPr lang="ar-EG" sz="4500" b="1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GB" sz="4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Policy and Planning </a:t>
            </a:r>
            <a:endParaRPr lang="en-GB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practical ………….</a:t>
            </a:r>
            <a:r>
              <a:rPr lang="en-US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4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pedagogy</a:t>
            </a:r>
            <a:r>
              <a:rPr lang="en-GB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(theory of ……….that data.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4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Anthropology</a:t>
            </a:r>
            <a:r>
              <a:rPr lang="en-GB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(the scientific …………… of man.</a:t>
            </a:r>
            <a:endParaRPr lang="en-GB" sz="4500" b="1" dirty="0"/>
          </a:p>
          <a:p>
            <a:pPr marL="0" indent="0" algn="just">
              <a:buNone/>
            </a:pPr>
            <a:endParaRPr lang="en-GB" dirty="0"/>
          </a:p>
          <a:p>
            <a:pPr algn="just"/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256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E05D2-EE8A-4272-AF5B-65683DA2C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"/>
            <a:ext cx="10515600" cy="59864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linguistics</a:t>
            </a:r>
            <a:r>
              <a:rPr lang="en-GB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It ………… (SMS).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en-GB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Analysis</a:t>
            </a:r>
            <a:r>
              <a:rPr lang="en-GB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written Language Control / discourse).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Dialectology</a:t>
            </a:r>
            <a:r>
              <a:rPr lang="en-GB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(study of ……….on geographic 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GB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1.4.3. History of Applied Linguistics  </a:t>
            </a:r>
            <a:r>
              <a:rPr lang="en-GB" sz="3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 book page 39-41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term ……… (1942).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America……Michigan 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Britain ……..Ferguson in1959.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</a:pPr>
            <a:r>
              <a:rPr lang="en-GB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Australia tradition of AL shows a strong influence of continental Europe and of USA 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British Association of Applied Linguistics</a:t>
            </a:r>
            <a:r>
              <a:rPr lang="en-GB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(BAAL) was formally established in 1967 . ---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-The British tradition ……. aspects of linguistics.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3800" b="1" i="1" dirty="0"/>
              <a:t>-Applied Linguistics</a:t>
            </a:r>
            <a:r>
              <a:rPr lang="en-GB" sz="3800" b="1" dirty="0"/>
              <a:t> </a:t>
            </a:r>
            <a:r>
              <a:rPr lang="en-GB" sz="3800" b="1" u="sng" dirty="0"/>
              <a:t>looks out</a:t>
            </a:r>
            <a:r>
              <a:rPr lang="en-GB" sz="3800" b="1" dirty="0"/>
              <a:t> beyond ……….intending to correct them.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en-GB" dirty="0"/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954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2EEB7-63E9-4861-9D4B-23CE09E15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450"/>
            <a:ext cx="10515600" cy="6496050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ar-EG" sz="9800" b="1" dirty="0">
                <a:solidFill>
                  <a:srgbClr val="C00000"/>
                </a:solidFill>
              </a:rPr>
              <a:t>المحاضرة الثالثة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ar-EG" sz="9800" b="1" dirty="0">
                <a:solidFill>
                  <a:srgbClr val="0070C0"/>
                </a:solidFill>
              </a:rPr>
              <a:t>الكتاب ص 41-54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7000" b="1" dirty="0">
                <a:cs typeface="+mj-cs"/>
              </a:rPr>
              <a:t>1.4.4. Defining Applied Linguistics </a:t>
            </a:r>
            <a:r>
              <a:rPr lang="en-GB" sz="7000" b="1" dirty="0">
                <a:solidFill>
                  <a:srgbClr val="0070C0"/>
                </a:solidFill>
                <a:cs typeface="+mj-cs"/>
              </a:rPr>
              <a:t>See the book page 42-48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7000" b="1" dirty="0">
                <a:cs typeface="+mj-cs"/>
              </a:rPr>
              <a:t>  -Schmitt and </a:t>
            </a:r>
            <a:r>
              <a:rPr lang="en-GB" sz="7000" b="1" dirty="0" err="1">
                <a:cs typeface="+mj-cs"/>
              </a:rPr>
              <a:t>Celce</a:t>
            </a:r>
            <a:r>
              <a:rPr lang="en-GB" sz="7000" b="1" dirty="0">
                <a:cs typeface="+mj-cs"/>
              </a:rPr>
              <a:t>-Murcia (2002:1) say that:…. world.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7000" b="1" dirty="0">
                <a:cs typeface="+mj-cs"/>
              </a:rPr>
              <a:t> -They explain ……the two.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7000" b="1" dirty="0">
                <a:cs typeface="+mj-cs"/>
              </a:rPr>
              <a:t> -Christopher </a:t>
            </a:r>
            <a:r>
              <a:rPr lang="en-GB" sz="7000" b="1" dirty="0" err="1">
                <a:cs typeface="+mj-cs"/>
              </a:rPr>
              <a:t>Brumfit</a:t>
            </a:r>
            <a:r>
              <a:rPr lang="en-GB" sz="7000" b="1" dirty="0">
                <a:cs typeface="+mj-cs"/>
              </a:rPr>
              <a:t> …. in applied linguistics.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7000" b="1" dirty="0">
                <a:cs typeface="+mj-cs"/>
              </a:rPr>
              <a:t> 1.4.5. Applied linguistics as an </a:t>
            </a:r>
            <a:r>
              <a:rPr lang="en-GB" sz="7000" b="1" i="1" dirty="0">
                <a:cs typeface="+mj-cs"/>
              </a:rPr>
              <a:t>interdisciplinary </a:t>
            </a:r>
            <a:r>
              <a:rPr lang="en-GB" sz="7000" b="1" dirty="0">
                <a:cs typeface="+mj-cs"/>
              </a:rPr>
              <a:t>discipline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7000" b="1" dirty="0">
                <a:cs typeface="+mj-cs"/>
              </a:rPr>
              <a:t> -AL is a branch ……….. area of language study.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7000" b="1" dirty="0">
                <a:cs typeface="+mj-cs"/>
              </a:rPr>
              <a:t> -Douglas L. Rideout …….. and lexicography’.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7000" b="1" dirty="0">
                <a:cs typeface="+mj-cs"/>
              </a:rPr>
              <a:t> -Over the past decade………on the other.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7000" b="1" dirty="0">
                <a:cs typeface="+mj-cs"/>
              </a:rPr>
              <a:t> -As a result , ………. real-world contexts.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ar-EG" sz="7000" b="1" dirty="0">
                <a:cs typeface="+mj-cs"/>
              </a:rPr>
              <a:t> </a:t>
            </a:r>
            <a:r>
              <a:rPr lang="en-GB" sz="7000" b="1" dirty="0">
                <a:cs typeface="+mj-cs"/>
              </a:rPr>
              <a:t>1. Applied linguistics has many …….. become applied linguists.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7000" b="1" dirty="0">
                <a:cs typeface="+mj-cs"/>
              </a:rPr>
              <a:t> 2. AL has conferences with well-defined subareas. </a:t>
            </a:r>
            <a:endParaRPr lang="ar-EG" sz="7000" b="1" dirty="0">
              <a:cs typeface="+mj-cs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GB" sz="7000" b="1" dirty="0">
                <a:cs typeface="+mj-cs"/>
              </a:rPr>
              <a:t>3. Applied …….. training and work.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1316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1675</Words>
  <Application>Microsoft Office PowerPoint</Application>
  <PresentationFormat>Widescreen</PresentationFormat>
  <Paragraphs>225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 جامعة بنها كلية الاداب قسم اللغة الانجليزية </vt:lpstr>
      <vt:lpstr>  </vt:lpstr>
      <vt:lpstr>PowerPoint Presentation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Applied Linguistics Fourth year Faculty of Arts</dc:title>
  <dc:creator>DR Nazik abd el latif</dc:creator>
  <cp:lastModifiedBy>DR Nazik abd el latif</cp:lastModifiedBy>
  <cp:revision>55</cp:revision>
  <dcterms:created xsi:type="dcterms:W3CDTF">2020-03-16T18:36:50Z</dcterms:created>
  <dcterms:modified xsi:type="dcterms:W3CDTF">2020-03-25T18:21:38Z</dcterms:modified>
</cp:coreProperties>
</file>